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867" r:id="rId3"/>
    <p:sldId id="1155" r:id="rId4"/>
    <p:sldId id="1812" r:id="rId5"/>
    <p:sldId id="1814" r:id="rId6"/>
    <p:sldId id="1792" r:id="rId7"/>
    <p:sldId id="1816" r:id="rId8"/>
    <p:sldId id="1815" r:id="rId9"/>
    <p:sldId id="1817" r:id="rId10"/>
    <p:sldId id="1818" r:id="rId11"/>
    <p:sldId id="1820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33CC"/>
    <a:srgbClr val="CC00CC"/>
    <a:srgbClr val="FFFF00"/>
    <a:srgbClr val="CC0000"/>
    <a:srgbClr val="00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01"/>
  </p:normalViewPr>
  <p:slideViewPr>
    <p:cSldViewPr showGuides="1">
      <p:cViewPr varScale="1">
        <p:scale>
          <a:sx n="108" d="100"/>
          <a:sy n="108" d="100"/>
        </p:scale>
        <p:origin x="-1680" y="-84"/>
      </p:cViewPr>
      <p:guideLst>
        <p:guide orient="horz" pos="2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1438" y="0"/>
            <a:ext cx="2974975" cy="454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868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4213"/>
            <a:ext cx="4568825" cy="3430587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625" y="4343400"/>
            <a:ext cx="5489575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2038"/>
            <a:ext cx="2968625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1438" y="8682038"/>
            <a:ext cx="2974975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image" Target="../media/image1.emf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2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think-cell Slide" r:id="rId2" imgW="8890" imgH="8890" progId="">
                  <p:embed/>
                </p:oleObj>
              </mc:Choice>
              <mc:Fallback>
                <p:oleObj name="think-cell Slide" r:id="rId2" imgW="8890" imgH="8890" progId="">
                  <p:embed/>
                  <p:pic>
                    <p:nvPicPr>
                      <p:cNvPr id="0" name="对象 2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936104"/>
          </a:xfrm>
        </p:spPr>
        <p:txBody>
          <a:bodyPr lIns="54000" tIns="0" rIns="54000" bIns="0" anchor="b"/>
          <a:lstStyle>
            <a:lvl1pPr algn="l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defRPr sz="2800" b="1" baseline="0">
                <a:solidFill>
                  <a:srgbClr val="2D206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5184576"/>
          </a:xfrm>
        </p:spPr>
        <p:txBody>
          <a:bodyPr/>
          <a:lstStyle>
            <a:lvl1pPr algn="just">
              <a:lnSpc>
                <a:spcPct val="130000"/>
              </a:lnSpc>
              <a:spcBef>
                <a:spcPts val="600"/>
              </a:spcBef>
              <a:spcAft>
                <a:spcPts val="200"/>
              </a:spcAft>
              <a:buClr>
                <a:srgbClr val="2D206F"/>
              </a:buClr>
              <a:buSzPct val="60000"/>
              <a:buFont typeface="Wingdings" panose="05000000000000000000" pitchFamily="2" charset="2"/>
              <a:buChar char="l"/>
              <a:defRPr sz="2200" b="1" baseline="0">
                <a:solidFill>
                  <a:srgbClr val="2D206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67995" algn="just">
              <a:lnSpc>
                <a:spcPct val="125000"/>
              </a:lnSpc>
              <a:spcBef>
                <a:spcPts val="600"/>
              </a:spcBef>
              <a:spcAft>
                <a:spcPts val="200"/>
              </a:spcAft>
              <a:buClr>
                <a:schemeClr val="accent3"/>
              </a:buClr>
              <a:buSzPct val="60000"/>
              <a:buFont typeface="Wingdings" panose="05000000000000000000" pitchFamily="2" charset="2"/>
              <a:buChar char="l"/>
              <a:defRPr sz="2000" b="1" baseline="0">
                <a:solidFill>
                  <a:schemeClr val="bg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756285" algn="just">
              <a:lnSpc>
                <a:spcPct val="125000"/>
              </a:lnSpc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1800" b="1" baseline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043940" algn="just">
              <a:lnSpc>
                <a:spcPct val="125000"/>
              </a:lnSpc>
              <a:spcBef>
                <a:spcPts val="200"/>
              </a:spcBef>
              <a:spcAft>
                <a:spcPts val="200"/>
              </a:spcAft>
              <a:buSzPct val="60000"/>
              <a:buFont typeface="Wingdings" panose="05000000000000000000" pitchFamily="2" charset="2"/>
              <a:buChar char="l"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50000"/>
              <a:buFont typeface="Wingdings" panose="05000000000000000000" pitchFamily="2" charset="2"/>
              <a:buChar char="l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944034" y="6509877"/>
            <a:ext cx="21336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0D79432-AEA2-44D0-8A3C-AE51394D96F5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 bwMode="auto">
          <a:xfrm>
            <a:off x="0" y="1087874"/>
            <a:ext cx="9144000" cy="36000"/>
          </a:xfrm>
          <a:prstGeom prst="rect">
            <a:avLst/>
          </a:prstGeom>
          <a:gradFill flip="none" rotWithShape="1">
            <a:gsLst>
              <a:gs pos="50000">
                <a:srgbClr val="2D206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zh-CN" altLang="en-US" sz="1500" b="1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插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2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think-cell Slide" r:id="rId2" imgW="8890" imgH="8890" progId="">
                  <p:embed/>
                </p:oleObj>
              </mc:Choice>
              <mc:Fallback>
                <p:oleObj name="think-cell Slide" r:id="rId2" imgW="8890" imgH="8890" progId="">
                  <p:embed/>
                  <p:pic>
                    <p:nvPicPr>
                      <p:cNvPr id="0" name="对象 2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276872"/>
            <a:ext cx="9144000" cy="1346200"/>
          </a:xfrm>
        </p:spPr>
        <p:txBody>
          <a:bodyPr anchor="b" anchorCtr="0"/>
          <a:lstStyle>
            <a:lvl1pPr>
              <a:defRPr sz="3400" b="1">
                <a:solidFill>
                  <a:srgbClr val="2D206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358" y="3655012"/>
            <a:ext cx="9144000" cy="36000"/>
          </a:xfrm>
          <a:prstGeom prst="rect">
            <a:avLst/>
          </a:prstGeom>
          <a:solidFill>
            <a:srgbClr val="2D206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zh-CN" altLang="en-US" sz="1500" b="1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2.jpe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43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247" name="Picture 7" descr="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openxmlformats.org/officeDocument/2006/relationships/image" Target="../media/image4.jpeg"/><Relationship Id="rId2" Type="http://schemas.openxmlformats.org/officeDocument/2006/relationships/hyperlink" Target="http://www.cug.edu.cn/new/image/001/2004923152341731.jpg" TargetMode="Externa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/>
          <p:nvPr/>
        </p:nvSpPr>
        <p:spPr>
          <a:xfrm>
            <a:off x="-29210" y="-24130"/>
            <a:ext cx="9201785" cy="69062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0348" y="2781151"/>
            <a:ext cx="8785225" cy="223202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2020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年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NSFC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结题报告决算表填报及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形式审查要点</a:t>
            </a:r>
            <a:b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</a:br>
            <a:endParaRPr kumimoji="1" lang="zh-CN" alt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11268" name="Picture 3" descr="2948805_143247081579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613" y="549275"/>
            <a:ext cx="1800225" cy="168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4" descr="cug-xiaobiao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038" y="404813"/>
            <a:ext cx="1638300" cy="1655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Rectangle 5"/>
          <p:cNvSpPr>
            <a:spLocks noGrp="1"/>
          </p:cNvSpPr>
          <p:nvPr>
            <p:ph type="subTitle" idx="1"/>
          </p:nvPr>
        </p:nvSpPr>
        <p:spPr>
          <a:xfrm>
            <a:off x="1979613" y="5445125"/>
            <a:ext cx="5080000" cy="719138"/>
          </a:xfrm>
        </p:spPr>
        <p:txBody>
          <a:bodyPr vert="horz" wrap="square" lIns="91440" tIns="45720" rIns="91440" bIns="45720" anchor="t"/>
          <a:lstStyle/>
          <a:p>
            <a:r>
              <a:rPr lang="zh-CN" altLang="en-US" b="1" dirty="0" smtClean="0">
                <a:latin typeface="+mn-lt"/>
                <a:ea typeface="+mn-ea"/>
                <a:cs typeface="+mn-cs"/>
              </a:rPr>
              <a:t>科学技术发展院</a:t>
            </a:r>
            <a:endParaRPr lang="en-US" altLang="zh-CN" b="1" dirty="0" smtClean="0">
              <a:latin typeface="+mn-lt"/>
              <a:ea typeface="+mn-ea"/>
              <a:cs typeface="+mn-cs"/>
            </a:endParaRPr>
          </a:p>
          <a:p>
            <a:r>
              <a:rPr lang="en-US" altLang="zh-CN" b="1" dirty="0" smtClean="0">
                <a:latin typeface="+mn-lt"/>
                <a:ea typeface="+mn-ea"/>
                <a:cs typeface="+mn-cs"/>
              </a:rPr>
              <a:t>2020</a:t>
            </a:r>
            <a:r>
              <a:rPr lang="zh-CN" altLang="en-US" b="1" dirty="0" smtClean="0">
                <a:latin typeface="+mn-lt"/>
                <a:ea typeface="+mn-ea"/>
                <a:cs typeface="+mn-cs"/>
              </a:rPr>
              <a:t>年</a:t>
            </a:r>
            <a:r>
              <a:rPr lang="en-US" altLang="zh-CN" b="1" dirty="0" smtClean="0">
                <a:latin typeface="+mn-lt"/>
                <a:ea typeface="+mn-ea"/>
                <a:cs typeface="+mn-cs"/>
              </a:rPr>
              <a:t>1</a:t>
            </a:r>
            <a:r>
              <a:rPr lang="zh-CN" altLang="en-US" b="1" dirty="0" smtClean="0">
                <a:latin typeface="+mn-lt"/>
                <a:ea typeface="+mn-ea"/>
                <a:cs typeface="+mn-cs"/>
              </a:rPr>
              <a:t>月</a:t>
            </a:r>
            <a:r>
              <a:rPr lang="en-US" altLang="zh-CN" b="1" dirty="0" smtClean="0">
                <a:latin typeface="+mn-lt"/>
                <a:ea typeface="+mn-ea"/>
                <a:cs typeface="+mn-cs"/>
              </a:rPr>
              <a:t>30</a:t>
            </a:r>
            <a:r>
              <a:rPr lang="zh-CN" altLang="en-US" b="1" dirty="0" smtClean="0">
                <a:latin typeface="+mn-lt"/>
                <a:ea typeface="+mn-ea"/>
                <a:cs typeface="+mn-cs"/>
              </a:rPr>
              <a:t>日</a:t>
            </a:r>
            <a:endParaRPr lang="zh-CN" altLang="en-US" b="1" dirty="0">
              <a:latin typeface="+mn-lt"/>
              <a:ea typeface="+mn-ea"/>
              <a:cs typeface="+mn-cs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808"/>
    </mc:Choice>
    <mc:Fallback>
      <p:transition spd="slow" advTm="4080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62865" y="0"/>
            <a:ext cx="9237980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92455" y="241935"/>
            <a:ext cx="7786370" cy="5323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结题报告形式审查要点</a:t>
            </a:r>
            <a:endParaRPr lang="zh-CN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电子附件目录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：一般不应为空，应包含以下内容：</a:t>
            </a:r>
            <a:endParaRPr 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提供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不超过5篇代表性论文的电子版全文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其余论文或专著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仅提供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电子版首页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标注国家自然科学基金项目资助页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，其中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已录用的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待发表论文还应附编辑部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录用证明的扫描件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研究生学位论文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仅提供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电子版封面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大会特邀学术报告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应提供相关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会议邀请函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会议论文集有关目录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的扫描文件；</a:t>
            </a:r>
            <a:endParaRPr 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如获国家级、省部级二等以上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科技奖励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或其他重要科技奖励，应提供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奖励证书扫描文件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780" y="5660390"/>
            <a:ext cx="6903085" cy="910590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4925" y="-89535"/>
            <a:ext cx="9287510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15645" y="43815"/>
            <a:ext cx="778637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决算表填报</a:t>
            </a:r>
            <a:endParaRPr lang="zh-CN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第一步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复制粘贴财务明细账数据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。如果使用了校外网络，需要先登录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webvpn.cug.edu.cn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打开财务处主页（</a:t>
            </a:r>
            <a:r>
              <a:rPr 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cw.cug.edu.cn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），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数据查询</a:t>
            </a:r>
            <a:r>
              <a:rPr lang="zh-CN" sz="2800" b="1">
                <a:ea typeface="微软雅黑" panose="020B0503020204020204" pitchFamily="34" charset="-122"/>
                <a:cs typeface="Arial" panose="020B0604020202020204" pitchFamily="34" charset="0"/>
              </a:rPr>
              <a:t>→项目→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项目明细账查询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，输入部门编号、项目编号、查询密码，年份从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经费卡开始年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至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2019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，月份选择00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，在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EXCEL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表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第一列中添加【年度】列并输入年份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，从第二列开始把每年的查询结果复制粘贴到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EXCEL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表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相应列中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" y="5013325"/>
            <a:ext cx="2616200" cy="93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095" y="4545965"/>
            <a:ext cx="2654300" cy="201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855" y="3713480"/>
            <a:ext cx="3136900" cy="3041650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2771775" y="5301615"/>
            <a:ext cx="360045" cy="14414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5840730" y="5428615"/>
            <a:ext cx="360045" cy="14414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9435" y="1344295"/>
            <a:ext cx="801560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决算表填报</a:t>
            </a:r>
            <a:endParaRPr lang="zh-CN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第二步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数据处理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。使用EXEL的筛选功能，把【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经济分类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】中为空的数据找出来，把【科目】列中的内容复制到【经济分类】。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第三步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统计数据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。使用学校提供的</a:t>
            </a:r>
            <a:r>
              <a:rPr sz="2800">
                <a:ea typeface="微软雅黑" panose="020B0503020204020204" pitchFamily="34" charset="-122"/>
              </a:rPr>
              <a:t>经费决算在线统计服务</a:t>
            </a:r>
            <a:r>
              <a:rPr lang="zh-CN" sz="2800">
                <a:ea typeface="微软雅黑" panose="020B0503020204020204" pitchFamily="34" charset="-122"/>
              </a:rPr>
              <a:t>功能（</a:t>
            </a:r>
            <a:r>
              <a:rPr lang="zh-CN" sz="2800" b="1">
                <a:ea typeface="微软雅黑" panose="020B0503020204020204" pitchFamily="34" charset="-122"/>
              </a:rPr>
              <a:t>下页有外网访问流程</a:t>
            </a:r>
            <a:r>
              <a:rPr lang="zh-CN" sz="2800">
                <a:ea typeface="微软雅黑" panose="020B0503020204020204" pitchFamily="34" charset="-122"/>
              </a:rPr>
              <a:t>），打开</a:t>
            </a:r>
            <a:r>
              <a:rPr lang="zh-CN" sz="2800" b="1">
                <a:ea typeface="微软雅黑" panose="020B0503020204020204" pitchFamily="34" charset="-122"/>
              </a:rPr>
              <a:t>http://10.16.0.127/</a:t>
            </a:r>
            <a:r>
              <a:rPr lang="zh-CN" sz="2800">
                <a:ea typeface="微软雅黑" panose="020B0503020204020204" pitchFamily="34" charset="-122"/>
              </a:rPr>
              <a:t>，上传</a:t>
            </a:r>
            <a:r>
              <a:rPr lang="en-US" altLang="zh-CN" sz="2800">
                <a:ea typeface="微软雅黑" panose="020B0503020204020204" pitchFamily="34" charset="-122"/>
              </a:rPr>
              <a:t>EXCEL</a:t>
            </a:r>
            <a:r>
              <a:rPr lang="zh-CN" altLang="en-US" sz="2800">
                <a:ea typeface="微软雅黑" panose="020B0503020204020204" pitchFamily="34" charset="-122"/>
              </a:rPr>
              <a:t>表，系统会在线显示统计结果。</a:t>
            </a:r>
            <a:r>
              <a:rPr lang="zh-CN" altLang="en-US" sz="2800" b="1">
                <a:ea typeface="微软雅黑" panose="020B0503020204020204" pitchFamily="34" charset="-122"/>
              </a:rPr>
              <a:t>本功能仅适用于统计在学校支出的明细账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9435" y="1416050"/>
            <a:ext cx="7954010" cy="3599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决算表填报</a:t>
            </a:r>
            <a:endParaRPr lang="zh-CN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校外网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</a:t>
            </a:r>
            <a:r>
              <a:rPr sz="2800" b="1">
                <a:ea typeface="微软雅黑" panose="020B0503020204020204" pitchFamily="34" charset="-122"/>
              </a:rPr>
              <a:t>经费决算在线统计服务</a:t>
            </a:r>
            <a:r>
              <a:rPr lang="zh-CN" sz="2800" b="1">
                <a:ea typeface="微软雅黑" panose="020B0503020204020204" pitchFamily="34" charset="-122"/>
              </a:rPr>
              <a:t>功能</a:t>
            </a:r>
            <a:r>
              <a:rPr lang="zh-CN" sz="2800">
                <a:ea typeface="微软雅黑" panose="020B0503020204020204" pitchFamily="34" charset="-122"/>
              </a:rPr>
              <a:t>的流程：</a:t>
            </a:r>
            <a:endParaRPr lang="zh-CN" sz="2800">
              <a:ea typeface="微软雅黑" panose="020B0503020204020204" pitchFamily="34" charset="-122"/>
            </a:endParaRPr>
          </a:p>
          <a:p>
            <a:r>
              <a:rPr lang="zh-CN" sz="2800">
                <a:ea typeface="微软雅黑" panose="020B0503020204020204" pitchFamily="34" charset="-122"/>
              </a:rPr>
              <a:t>打开https://webvpn.cug.edu.cn，用户名和密码与登录学校信息门户相同，在搜索位置选择【</a:t>
            </a:r>
            <a:r>
              <a:rPr lang="zh-CN" sz="2800" b="1">
                <a:ea typeface="微软雅黑" panose="020B0503020204020204" pitchFamily="34" charset="-122"/>
              </a:rPr>
              <a:t>全网资源</a:t>
            </a:r>
            <a:r>
              <a:rPr lang="zh-CN" sz="2800">
                <a:ea typeface="微软雅黑" panose="020B0503020204020204" pitchFamily="34" charset="-122"/>
              </a:rPr>
              <a:t>】，在地址中输入</a:t>
            </a:r>
            <a:r>
              <a:rPr lang="zh-CN" sz="2800" b="1">
                <a:ea typeface="微软雅黑" panose="020B0503020204020204" pitchFamily="34" charset="-122"/>
              </a:rPr>
              <a:t>http://10.16.0.127</a:t>
            </a:r>
            <a:r>
              <a:rPr lang="zh-CN" sz="2800">
                <a:ea typeface="微软雅黑" panose="020B0503020204020204" pitchFamily="34" charset="-122"/>
              </a:rPr>
              <a:t>，上传规定格式的</a:t>
            </a:r>
            <a:r>
              <a:rPr lang="en-US" altLang="zh-CN" sz="2800">
                <a:ea typeface="微软雅黑" panose="020B0503020204020204" pitchFamily="34" charset="-122"/>
              </a:rPr>
              <a:t>EXCEL</a:t>
            </a:r>
            <a:r>
              <a:rPr lang="zh-CN" altLang="en-US" sz="2800">
                <a:ea typeface="微软雅黑" panose="020B0503020204020204" pitchFamily="34" charset="-122"/>
              </a:rPr>
              <a:t>表，系统会在线显示统计结果。</a:t>
            </a:r>
            <a:endParaRPr lang="zh-CN" altLang="en-US" sz="2800">
              <a:ea typeface="微软雅黑" panose="020B0503020204020204" pitchFamily="34" charset="-122"/>
            </a:endParaRPr>
          </a:p>
          <a:p>
            <a:r>
              <a:rPr lang="zh-CN" altLang="en-US" sz="2800">
                <a:ea typeface="微软雅黑" panose="020B0503020204020204" pitchFamily="34" charset="-122"/>
              </a:rPr>
              <a:t>如果仍然</a:t>
            </a:r>
            <a:r>
              <a:rPr lang="zh-CN" altLang="en-US" sz="2800" b="1">
                <a:ea typeface="微软雅黑" panose="020B0503020204020204" pitchFamily="34" charset="-122"/>
              </a:rPr>
              <a:t>遇到困难</a:t>
            </a:r>
            <a:r>
              <a:rPr lang="zh-CN" altLang="en-US" sz="2800">
                <a:ea typeface="微软雅黑" panose="020B0503020204020204" pitchFamily="34" charset="-122"/>
              </a:rPr>
              <a:t>，</a:t>
            </a:r>
            <a:r>
              <a:rPr lang="en-US" altLang="zh-CN" sz="2800">
                <a:ea typeface="微软雅黑" panose="020B0503020204020204" pitchFamily="34" charset="-122"/>
              </a:rPr>
              <a:t>QQ</a:t>
            </a:r>
            <a:r>
              <a:rPr lang="zh-CN" sz="2800">
                <a:ea typeface="微软雅黑" panose="020B0503020204020204" pitchFamily="34" charset="-122"/>
              </a:rPr>
              <a:t>联系科发院田永常老师。</a:t>
            </a:r>
            <a:endParaRPr 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2830" y="5187950"/>
            <a:ext cx="4437380" cy="1434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78815" y="1429385"/>
            <a:ext cx="7786370" cy="4461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结题报告形式审查要点</a:t>
            </a:r>
            <a:endParaRPr lang="zh-CN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结题报告是资助项目研究工作的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重要档案材料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，也是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结题审查的主要依据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以及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绩效评价的主要基础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，要求负责人认真如实填报。</a:t>
            </a:r>
            <a:r>
              <a:rPr 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报告正文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一般在25页左右，按照提纲逐项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填报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，要求</a:t>
            </a:r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内容真实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数据准确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图表清晰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，同时</a:t>
            </a:r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注意知识产权保护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不得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出现国家《科学技术保密规定》中列举的属于国家科学技术秘密范围的内容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不要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直接复制论文内容作为结题/成果报告内容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15919" b="8162"/>
          <a:stretch>
            <a:fillRect/>
          </a:stretch>
        </p:blipFill>
        <p:spPr>
          <a:xfrm>
            <a:off x="822325" y="5465445"/>
            <a:ext cx="7289165" cy="1311275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78815" y="1429385"/>
            <a:ext cx="7786370" cy="2738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结题报告形式审查要点</a:t>
            </a:r>
            <a:endParaRPr lang="zh-CN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研究成果目录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：按照说明进行填报，同时，论文按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第一作者、通讯作者论文（勿与第一作者论文重复）、既非第一作者又非通讯作者论文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正确归类，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负责人本人姓名加粗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不要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将待发表的论文列入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5240" y="4340860"/>
            <a:ext cx="6744335" cy="2189480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-57150" y="-19685"/>
            <a:ext cx="9237980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15010" y="78740"/>
            <a:ext cx="7786370" cy="2738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结题报告形式审查要点</a:t>
            </a:r>
            <a:endParaRPr lang="zh-CN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附表：研究成果统计数据表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如有论文发表，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学术论文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栏 应当有数据；如有人才培养，</a:t>
            </a:r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人才培养（人）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栏 应当有数据；</a:t>
            </a:r>
            <a:r>
              <a:rPr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举办学术会议次数及参加人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数强调</a:t>
            </a:r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举办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情况、填报</a:t>
            </a:r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参会总人数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参加国际学术会议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强调</a:t>
            </a:r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参加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情况、填报</a:t>
            </a:r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课题组参会人数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2720" y="3213735"/>
            <a:ext cx="6167755" cy="3548380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-57150" y="-19685"/>
            <a:ext cx="9237980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15010" y="78740"/>
            <a:ext cx="778637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结题报告形式审查要点</a:t>
            </a:r>
            <a:endParaRPr lang="zh-CN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国家自然科学基金项目资金决算表（定额补助）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：如无特殊情况，表中【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累计支出数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】应和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前面决算表统计的结果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一致；【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结余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】列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不能出现负值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，应通过【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预算调整数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】列来体现预算调整情况</a:t>
            </a:r>
            <a:endParaRPr 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5515" y="2529205"/>
            <a:ext cx="7185660" cy="4170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62865" y="0"/>
            <a:ext cx="9237980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93725" y="643890"/>
            <a:ext cx="778637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结题报告形式审查要点</a:t>
            </a:r>
            <a:endParaRPr lang="zh-CN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sz="28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决算说明书（定额补助）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：按照以下顺序填报：</a:t>
            </a:r>
            <a:endParaRPr 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一、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项目预算的调整及执行情况</a:t>
            </a:r>
            <a:endParaRPr 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合作研究外拨资金情况</a:t>
            </a:r>
            <a:endParaRPr 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单价10万元以上的设备名称及使用情况</a:t>
            </a:r>
            <a:endParaRPr 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四、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资金管理和使用过程中遇到的问题及建议</a:t>
            </a:r>
            <a:endParaRPr 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五、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结余经费的下一步用款计划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，可以按每个科目多少经费列支</a:t>
            </a:r>
            <a:endParaRPr 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没有发生的情况写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没有这种情况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不能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把学校提供的</a:t>
            </a:r>
            <a:r>
              <a:rPr lang="zh-CN" altLang="en-US" sz="28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在线统计结果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粘贴进来</a:t>
            </a:r>
            <a:endParaRPr 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375" y="5747385"/>
            <a:ext cx="8445500" cy="622300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SLIDE_MODEL_TYPE" val="cover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lang="zh-CN" altLang="en-US"/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1406</Words>
  <Application>WPS 演示</Application>
  <PresentationFormat>全屏显示(4:3)</PresentationFormat>
  <Paragraphs>70</Paragraphs>
  <Slides>10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华文楷体</vt:lpstr>
      <vt:lpstr>黑体</vt:lpstr>
      <vt:lpstr>Arial Unicode MS</vt:lpstr>
      <vt:lpstr>默认设计模板</vt:lpstr>
      <vt:lpstr>2020年NSFC结题报告决算表填报及形式审查要点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田永常</cp:lastModifiedBy>
  <cp:revision>827</cp:revision>
  <dcterms:created xsi:type="dcterms:W3CDTF">2011-06-26T07:09:00Z</dcterms:created>
  <dcterms:modified xsi:type="dcterms:W3CDTF">2020-01-30T14:10:24Z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  <property fmtid="{D5CDD505-2E9C-101B-9397-08002B2CF9AE}" pid="3" name="KSORubyTemplateID">
    <vt:lpwstr>2</vt:lpwstr>
  </property>
</Properties>
</file>